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4"/>
  </p:sld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7BAF9-3567-2C74-B9C5-AF84C1C83460}" v="98" dt="2020-12-15T14:14:26.097"/>
    <p1510:client id="{24C02B5C-2446-C155-21A8-97D6156B035B}" v="26" dt="2020-12-14T20:09:16.538"/>
    <p1510:client id="{CA4E6821-806C-C5D3-E0B7-37E9820BCDFF}" v="58" dt="2020-12-14T20:07:34.634"/>
    <p1510:client id="{E0D4F929-D075-482C-9902-B09E39FCAF30}" v="2" dt="2020-12-15T15:41:3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ilgannon" userId="209505ae-61fe-461e-b49e-d55910c28808" providerId="ADAL" clId="{E0D4F929-D075-482C-9902-B09E39FCAF30}"/>
    <pc:docChg chg="undo custSel modSld">
      <pc:chgData name="John Kilgannon" userId="209505ae-61fe-461e-b49e-d55910c28808" providerId="ADAL" clId="{E0D4F929-D075-482C-9902-B09E39FCAF30}" dt="2020-12-15T15:44:19.361" v="10" actId="20577"/>
      <pc:docMkLst>
        <pc:docMk/>
      </pc:docMkLst>
      <pc:sldChg chg="addSp delSp modSp mod">
        <pc:chgData name="John Kilgannon" userId="209505ae-61fe-461e-b49e-d55910c28808" providerId="ADAL" clId="{E0D4F929-D075-482C-9902-B09E39FCAF30}" dt="2020-12-15T15:44:19.361" v="10" actId="20577"/>
        <pc:sldMkLst>
          <pc:docMk/>
          <pc:sldMk cId="521040635" sldId="256"/>
        </pc:sldMkLst>
        <pc:spChg chg="del mod">
          <ac:chgData name="John Kilgannon" userId="209505ae-61fe-461e-b49e-d55910c28808" providerId="ADAL" clId="{E0D4F929-D075-482C-9902-B09E39FCAF30}" dt="2020-12-15T15:41:30.048" v="3" actId="478"/>
          <ac:spMkLst>
            <pc:docMk/>
            <pc:sldMk cId="521040635" sldId="256"/>
            <ac:spMk id="3" creationId="{00000000-0000-0000-0000-000000000000}"/>
          </ac:spMkLst>
        </pc:spChg>
        <pc:spChg chg="add mod">
          <ac:chgData name="John Kilgannon" userId="209505ae-61fe-461e-b49e-d55910c28808" providerId="ADAL" clId="{E0D4F929-D075-482C-9902-B09E39FCAF30}" dt="2020-12-15T15:44:19.361" v="10" actId="20577"/>
          <ac:spMkLst>
            <pc:docMk/>
            <pc:sldMk cId="521040635" sldId="256"/>
            <ac:spMk id="10" creationId="{CC3722CD-FDA9-4E2E-B6C7-B6C7A21C37A6}"/>
          </ac:spMkLst>
        </pc:spChg>
        <pc:picChg chg="add del">
          <ac:chgData name="John Kilgannon" userId="209505ae-61fe-461e-b49e-d55910c28808" providerId="ADAL" clId="{E0D4F929-D075-482C-9902-B09E39FCAF30}" dt="2020-12-15T15:41:16.804" v="1" actId="478"/>
          <ac:picMkLst>
            <pc:docMk/>
            <pc:sldMk cId="521040635" sldId="256"/>
            <ac:picMk id="4" creationId="{3DC76CB8-37F0-4ADC-BC7D-EA08D43D2A0E}"/>
          </ac:picMkLst>
        </pc:picChg>
        <pc:picChg chg="add del">
          <ac:chgData name="John Kilgannon" userId="209505ae-61fe-461e-b49e-d55910c28808" providerId="ADAL" clId="{E0D4F929-D075-482C-9902-B09E39FCAF30}" dt="2020-12-15T15:44:05.978" v="7" actId="478"/>
          <ac:picMkLst>
            <pc:docMk/>
            <pc:sldMk cId="521040635" sldId="256"/>
            <ac:picMk id="11" creationId="{CBD3E5BC-ED4D-4252-BBDC-014EB64703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51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753" y="1023938"/>
            <a:ext cx="3053247" cy="2786062"/>
          </a:xfrm>
        </p:spPr>
        <p:txBody>
          <a:bodyPr>
            <a:normAutofit/>
          </a:bodyPr>
          <a:lstStyle/>
          <a:p>
            <a:r>
              <a:rPr lang="en-US" dirty="0"/>
              <a:t>Grips</a:t>
            </a:r>
          </a:p>
        </p:txBody>
      </p:sp>
      <p:pic>
        <p:nvPicPr>
          <p:cNvPr id="6" name="Picture 6" descr="A close up of a tool&#10;&#10;Description automatically generated">
            <a:extLst>
              <a:ext uri="{FF2B5EF4-FFF2-40B4-BE49-F238E27FC236}">
                <a16:creationId xmlns:a16="http://schemas.microsoft.com/office/drawing/2014/main" id="{34CCC280-FDFE-463B-9241-C12E26203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1" b="1108"/>
          <a:stretch/>
        </p:blipFill>
        <p:spPr>
          <a:xfrm>
            <a:off x="4" y="10"/>
            <a:ext cx="3714575" cy="3333740"/>
          </a:xfrm>
          <a:custGeom>
            <a:avLst/>
            <a:gdLst/>
            <a:ahLst/>
            <a:cxnLst/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8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0DA392A7-6CA8-4239-BA9B-90A87A9C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8" r="1406" b="2"/>
          <a:stretch/>
        </p:blipFill>
        <p:spPr>
          <a:xfrm>
            <a:off x="8298033" y="-3"/>
            <a:ext cx="3893968" cy="3333750"/>
          </a:xfrm>
          <a:custGeom>
            <a:avLst/>
            <a:gdLst/>
            <a:ahLst/>
            <a:cxnLst/>
            <a:rect l="l" t="t" r="r" b="b"/>
            <a:pathLst>
              <a:path w="3893968" h="3333750">
                <a:moveTo>
                  <a:pt x="338369" y="0"/>
                </a:moveTo>
                <a:lnTo>
                  <a:pt x="3893968" y="0"/>
                </a:lnTo>
                <a:lnTo>
                  <a:pt x="3893967" y="3333750"/>
                </a:lnTo>
                <a:lnTo>
                  <a:pt x="304768" y="3333750"/>
                </a:lnTo>
                <a:lnTo>
                  <a:pt x="299375" y="3304361"/>
                </a:lnTo>
                <a:cubicBezTo>
                  <a:pt x="298026" y="3297979"/>
                  <a:pt x="294625" y="3290066"/>
                  <a:pt x="289725" y="3286685"/>
                </a:cubicBezTo>
                <a:cubicBezTo>
                  <a:pt x="228943" y="3245372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2" y="2970543"/>
                  <a:pt x="207679" y="2958260"/>
                </a:cubicBezTo>
                <a:cubicBezTo>
                  <a:pt x="217394" y="2932695"/>
                  <a:pt x="230888" y="2908699"/>
                  <a:pt x="240811" y="2883304"/>
                </a:cubicBezTo>
                <a:cubicBezTo>
                  <a:pt x="244723" y="2873766"/>
                  <a:pt x="243836" y="2861985"/>
                  <a:pt x="243624" y="2851291"/>
                </a:cubicBezTo>
                <a:cubicBezTo>
                  <a:pt x="243426" y="2832370"/>
                  <a:pt x="236967" y="2811919"/>
                  <a:pt x="242323" y="2795169"/>
                </a:cubicBezTo>
                <a:cubicBezTo>
                  <a:pt x="256133" y="2751629"/>
                  <a:pt x="248562" y="2712721"/>
                  <a:pt x="227468" y="2674476"/>
                </a:cubicBezTo>
                <a:cubicBezTo>
                  <a:pt x="197898" y="2620935"/>
                  <a:pt x="194974" y="2568022"/>
                  <a:pt x="229169" y="2515159"/>
                </a:cubicBezTo>
                <a:cubicBezTo>
                  <a:pt x="244594" y="2491367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0" y="2372844"/>
                  <a:pt x="202383" y="2366479"/>
                </a:cubicBezTo>
                <a:cubicBezTo>
                  <a:pt x="194276" y="2330107"/>
                  <a:pt x="182927" y="2293842"/>
                  <a:pt x="213008" y="2260869"/>
                </a:cubicBezTo>
                <a:cubicBezTo>
                  <a:pt x="218923" y="2254397"/>
                  <a:pt x="220676" y="2244288"/>
                  <a:pt x="224311" y="2235920"/>
                </a:cubicBezTo>
                <a:cubicBezTo>
                  <a:pt x="239094" y="2200901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0" y="2012342"/>
                  <a:pt x="145114" y="1911445"/>
                  <a:pt x="109864" y="1810408"/>
                </a:cubicBezTo>
                <a:cubicBezTo>
                  <a:pt x="88103" y="1748119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5" y="1489866"/>
                </a:cubicBezTo>
                <a:cubicBezTo>
                  <a:pt x="55296" y="1481193"/>
                  <a:pt x="44098" y="1473799"/>
                  <a:pt x="34747" y="1469871"/>
                </a:cubicBezTo>
                <a:cubicBezTo>
                  <a:pt x="1693" y="1455674"/>
                  <a:pt x="-5822" y="1427856"/>
                  <a:pt x="4009" y="1390995"/>
                </a:cubicBezTo>
                <a:cubicBezTo>
                  <a:pt x="11672" y="1361791"/>
                  <a:pt x="22973" y="1334742"/>
                  <a:pt x="45159" y="1309564"/>
                </a:cubicBezTo>
                <a:cubicBezTo>
                  <a:pt x="71154" y="1280027"/>
                  <a:pt x="101047" y="1249173"/>
                  <a:pt x="109184" y="1206343"/>
                </a:cubicBezTo>
                <a:cubicBezTo>
                  <a:pt x="112658" y="1187852"/>
                  <a:pt x="111997" y="1172227"/>
                  <a:pt x="104951" y="1153741"/>
                </a:cubicBezTo>
                <a:cubicBezTo>
                  <a:pt x="91343" y="1117870"/>
                  <a:pt x="80753" y="1081537"/>
                  <a:pt x="109280" y="1044112"/>
                </a:cubicBezTo>
                <a:cubicBezTo>
                  <a:pt x="125001" y="1023546"/>
                  <a:pt x="133854" y="996911"/>
                  <a:pt x="126699" y="966765"/>
                </a:cubicBezTo>
                <a:cubicBezTo>
                  <a:pt x="117713" y="929135"/>
                  <a:pt x="128389" y="893152"/>
                  <a:pt x="145915" y="858839"/>
                </a:cubicBezTo>
                <a:cubicBezTo>
                  <a:pt x="152255" y="846589"/>
                  <a:pt x="155129" y="831979"/>
                  <a:pt x="157502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0" y="695886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8" y="576047"/>
                </a:cubicBezTo>
                <a:cubicBezTo>
                  <a:pt x="228499" y="571419"/>
                  <a:pt x="234877" y="561655"/>
                  <a:pt x="241807" y="553751"/>
                </a:cubicBezTo>
                <a:cubicBezTo>
                  <a:pt x="246839" y="548128"/>
                  <a:pt x="250390" y="540914"/>
                  <a:pt x="255647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2" y="450701"/>
                  <a:pt x="344794" y="447733"/>
                  <a:pt x="345828" y="444388"/>
                </a:cubicBezTo>
                <a:cubicBezTo>
                  <a:pt x="356624" y="409732"/>
                  <a:pt x="366628" y="374766"/>
                  <a:pt x="378221" y="340421"/>
                </a:cubicBezTo>
                <a:cubicBezTo>
                  <a:pt x="382751" y="327190"/>
                  <a:pt x="388574" y="313458"/>
                  <a:pt x="397572" y="303070"/>
                </a:cubicBezTo>
                <a:cubicBezTo>
                  <a:pt x="417983" y="279397"/>
                  <a:pt x="440463" y="257447"/>
                  <a:pt x="447297" y="225450"/>
                </a:cubicBezTo>
                <a:cubicBezTo>
                  <a:pt x="449308" y="216084"/>
                  <a:pt x="449838" y="205131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2"/>
                  <a:pt x="360143" y="44217"/>
                </a:cubicBezTo>
                <a:cubicBezTo>
                  <a:pt x="353229" y="41791"/>
                  <a:pt x="345238" y="33910"/>
                  <a:pt x="343268" y="27013"/>
                </a:cubicBezTo>
                <a:close/>
              </a:path>
            </a:pathLst>
          </a:custGeom>
        </p:spPr>
      </p:pic>
      <p:pic>
        <p:nvPicPr>
          <p:cNvPr id="7" name="Picture 7" descr="A close up of a gun&#10;&#10;Description automatically generated">
            <a:extLst>
              <a:ext uri="{FF2B5EF4-FFF2-40B4-BE49-F238E27FC236}">
                <a16:creationId xmlns:a16="http://schemas.microsoft.com/office/drawing/2014/main" id="{837D0360-9905-409D-B5C6-26D106E3E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86" r="-2" b="18216"/>
          <a:stretch/>
        </p:blipFill>
        <p:spPr>
          <a:xfrm>
            <a:off x="20" y="3524255"/>
            <a:ext cx="4404097" cy="3333749"/>
          </a:xfrm>
          <a:custGeom>
            <a:avLst/>
            <a:gdLst/>
            <a:ahLst/>
            <a:cxnLst/>
            <a:rect l="l" t="t" r="r" b="b"/>
            <a:pathLst>
              <a:path w="4404117" h="3333749">
                <a:moveTo>
                  <a:pt x="3810757" y="0"/>
                </a:move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F7A657-A936-48EC-851D-106D4F1B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585759-3D5B-483A-8B7F-131E93727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 descr="A picture containing gun, weapon&#10;&#10;Description automatically generated">
            <a:extLst>
              <a:ext uri="{FF2B5EF4-FFF2-40B4-BE49-F238E27FC236}">
                <a16:creationId xmlns:a16="http://schemas.microsoft.com/office/drawing/2014/main" id="{CC6AA9C0-8893-4802-8F5E-5B0718D52E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11"/>
          <a:stretch/>
        </p:blipFill>
        <p:spPr>
          <a:xfrm>
            <a:off x="8451010" y="3562350"/>
            <a:ext cx="3740986" cy="3333750"/>
          </a:xfrm>
          <a:custGeom>
            <a:avLst/>
            <a:gdLst/>
            <a:ahLst/>
            <a:cxnLst/>
            <a:rect l="l" t="t" r="r" b="b"/>
            <a:pathLst>
              <a:path w="3740986" h="3333750">
                <a:moveTo>
                  <a:pt x="3740986" y="0"/>
                </a:moveTo>
                <a:lnTo>
                  <a:pt x="3740986" y="3333750"/>
                </a:lnTo>
                <a:lnTo>
                  <a:pt x="1063690" y="3333750"/>
                </a:lnTo>
                <a:lnTo>
                  <a:pt x="1045435" y="3294208"/>
                </a:lnTo>
                <a:cubicBezTo>
                  <a:pt x="1037753" y="3279222"/>
                  <a:pt x="1034053" y="3261770"/>
                  <a:pt x="1030027" y="3244920"/>
                </a:cubicBezTo>
                <a:cubicBezTo>
                  <a:pt x="1019314" y="3200944"/>
                  <a:pt x="1016359" y="3153963"/>
                  <a:pt x="985640" y="3117171"/>
                </a:cubicBezTo>
                <a:cubicBezTo>
                  <a:pt x="961567" y="3088190"/>
                  <a:pt x="932992" y="3064401"/>
                  <a:pt x="894424" y="3056827"/>
                </a:cubicBezTo>
                <a:cubicBezTo>
                  <a:pt x="868516" y="3051735"/>
                  <a:pt x="851036" y="3038412"/>
                  <a:pt x="838729" y="3014667"/>
                </a:cubicBezTo>
                <a:cubicBezTo>
                  <a:pt x="828060" y="2994216"/>
                  <a:pt x="812287" y="2976527"/>
                  <a:pt x="799981" y="2956994"/>
                </a:cubicBezTo>
                <a:cubicBezTo>
                  <a:pt x="793490" y="2946681"/>
                  <a:pt x="785535" y="2934974"/>
                  <a:pt x="784476" y="2923402"/>
                </a:cubicBezTo>
                <a:cubicBezTo>
                  <a:pt x="781650" y="2892477"/>
                  <a:pt x="779912" y="2860881"/>
                  <a:pt x="782258" y="2830057"/>
                </a:cubicBezTo>
                <a:cubicBezTo>
                  <a:pt x="783529" y="2814639"/>
                  <a:pt x="792972" y="2798663"/>
                  <a:pt x="802298" y="2785568"/>
                </a:cubicBezTo>
                <a:cubicBezTo>
                  <a:pt x="812156" y="2772040"/>
                  <a:pt x="816395" y="2759793"/>
                  <a:pt x="805625" y="2746620"/>
                </a:cubicBezTo>
                <a:cubicBezTo>
                  <a:pt x="778722" y="2713882"/>
                  <a:pt x="751472" y="2681553"/>
                  <a:pt x="723326" y="2649882"/>
                </a:cubicBezTo>
                <a:cubicBezTo>
                  <a:pt x="718425" y="2644400"/>
                  <a:pt x="708506" y="2642629"/>
                  <a:pt x="700657" y="2640476"/>
                </a:cubicBezTo>
                <a:cubicBezTo>
                  <a:pt x="663968" y="2630436"/>
                  <a:pt x="626864" y="2622158"/>
                  <a:pt x="590604" y="2610551"/>
                </a:cubicBezTo>
                <a:cubicBezTo>
                  <a:pt x="578183" y="2606521"/>
                  <a:pt x="567933" y="2594831"/>
                  <a:pt x="557183" y="2586059"/>
                </a:cubicBezTo>
                <a:cubicBezTo>
                  <a:pt x="553681" y="2583317"/>
                  <a:pt x="552539" y="2577107"/>
                  <a:pt x="548935" y="2575334"/>
                </a:cubicBezTo>
                <a:cubicBezTo>
                  <a:pt x="515760" y="2559811"/>
                  <a:pt x="508587" y="2527369"/>
                  <a:pt x="494448" y="2498246"/>
                </a:cubicBezTo>
                <a:cubicBezTo>
                  <a:pt x="482414" y="2473327"/>
                  <a:pt x="472709" y="2446666"/>
                  <a:pt x="460073" y="2423528"/>
                </a:cubicBezTo>
                <a:cubicBezTo>
                  <a:pt x="440341" y="2387643"/>
                  <a:pt x="423526" y="2354364"/>
                  <a:pt x="419162" y="2312868"/>
                </a:cubicBezTo>
                <a:cubicBezTo>
                  <a:pt x="417412" y="2295811"/>
                  <a:pt x="398327" y="2277469"/>
                  <a:pt x="382867" y="2265300"/>
                </a:cubicBezTo>
                <a:cubicBezTo>
                  <a:pt x="352984" y="2241823"/>
                  <a:pt x="340638" y="2213490"/>
                  <a:pt x="342208" y="2176235"/>
                </a:cubicBezTo>
                <a:cubicBezTo>
                  <a:pt x="342806" y="2163937"/>
                  <a:pt x="335487" y="2150830"/>
                  <a:pt x="330185" y="2138881"/>
                </a:cubicBezTo>
                <a:cubicBezTo>
                  <a:pt x="325333" y="2127655"/>
                  <a:pt x="318827" y="2117155"/>
                  <a:pt x="311991" y="2107258"/>
                </a:cubicBezTo>
                <a:cubicBezTo>
                  <a:pt x="303639" y="2095395"/>
                  <a:pt x="296696" y="2080151"/>
                  <a:pt x="285053" y="2074137"/>
                </a:cubicBezTo>
                <a:cubicBezTo>
                  <a:pt x="248686" y="2055079"/>
                  <a:pt x="230387" y="2020212"/>
                  <a:pt x="219125" y="1986998"/>
                </a:cubicBezTo>
                <a:cubicBezTo>
                  <a:pt x="204014" y="1943041"/>
                  <a:pt x="193227" y="1894098"/>
                  <a:pt x="216490" y="1847207"/>
                </a:cubicBezTo>
                <a:cubicBezTo>
                  <a:pt x="230568" y="1819140"/>
                  <a:pt x="232228" y="1793353"/>
                  <a:pt x="208449" y="1767597"/>
                </a:cubicBezTo>
                <a:cubicBezTo>
                  <a:pt x="192125" y="1750148"/>
                  <a:pt x="195955" y="1712496"/>
                  <a:pt x="211210" y="1693121"/>
                </a:cubicBezTo>
                <a:cubicBezTo>
                  <a:pt x="216691" y="1686115"/>
                  <a:pt x="222156" y="1678920"/>
                  <a:pt x="231411" y="1667170"/>
                </a:cubicBezTo>
                <a:cubicBezTo>
                  <a:pt x="183145" y="1651877"/>
                  <a:pt x="175210" y="1611090"/>
                  <a:pt x="162100" y="1572304"/>
                </a:cubicBezTo>
                <a:cubicBezTo>
                  <a:pt x="154001" y="1548560"/>
                  <a:pt x="129559" y="1544863"/>
                  <a:pt x="107136" y="1542321"/>
                </a:cubicBezTo>
                <a:cubicBezTo>
                  <a:pt x="66757" y="1537975"/>
                  <a:pt x="47552" y="1520409"/>
                  <a:pt x="47119" y="1480084"/>
                </a:cubicBezTo>
                <a:cubicBezTo>
                  <a:pt x="46685" y="1435551"/>
                  <a:pt x="48905" y="1390776"/>
                  <a:pt x="52300" y="1346275"/>
                </a:cubicBezTo>
                <a:cubicBezTo>
                  <a:pt x="54511" y="1318144"/>
                  <a:pt x="63795" y="1292044"/>
                  <a:pt x="84154" y="1269904"/>
                </a:cubicBezTo>
                <a:cubicBezTo>
                  <a:pt x="103997" y="1248389"/>
                  <a:pt x="101115" y="1244060"/>
                  <a:pt x="81787" y="1223062"/>
                </a:cubicBezTo>
                <a:cubicBezTo>
                  <a:pt x="59266" y="1198529"/>
                  <a:pt x="38179" y="1172909"/>
                  <a:pt x="18331" y="1146219"/>
                </a:cubicBezTo>
                <a:cubicBezTo>
                  <a:pt x="12015" y="1137805"/>
                  <a:pt x="11025" y="1124887"/>
                  <a:pt x="8865" y="1113797"/>
                </a:cubicBezTo>
                <a:cubicBezTo>
                  <a:pt x="5044" y="1095016"/>
                  <a:pt x="-536" y="1075822"/>
                  <a:pt x="42" y="1057023"/>
                </a:cubicBezTo>
                <a:cubicBezTo>
                  <a:pt x="689" y="1038982"/>
                  <a:pt x="6854" y="1020626"/>
                  <a:pt x="13124" y="1003412"/>
                </a:cubicBezTo>
                <a:cubicBezTo>
                  <a:pt x="30729" y="955316"/>
                  <a:pt x="53993" y="910530"/>
                  <a:pt x="89970" y="872999"/>
                </a:cubicBezTo>
                <a:cubicBezTo>
                  <a:pt x="94694" y="868169"/>
                  <a:pt x="95794" y="859268"/>
                  <a:pt x="96843" y="851902"/>
                </a:cubicBezTo>
                <a:cubicBezTo>
                  <a:pt x="98614" y="839880"/>
                  <a:pt x="100159" y="827496"/>
                  <a:pt x="99448" y="815508"/>
                </a:cubicBezTo>
                <a:cubicBezTo>
                  <a:pt x="96039" y="757283"/>
                  <a:pt x="118438" y="709324"/>
                  <a:pt x="157502" y="667876"/>
                </a:cubicBezTo>
                <a:cubicBezTo>
                  <a:pt x="168657" y="655953"/>
                  <a:pt x="169222" y="647484"/>
                  <a:pt x="154107" y="637004"/>
                </a:cubicBezTo>
                <a:cubicBezTo>
                  <a:pt x="136544" y="624837"/>
                  <a:pt x="141209" y="604707"/>
                  <a:pt x="143389" y="586715"/>
                </a:cubicBezTo>
                <a:cubicBezTo>
                  <a:pt x="145520" y="568157"/>
                  <a:pt x="147823" y="549389"/>
                  <a:pt x="149954" y="530830"/>
                </a:cubicBezTo>
                <a:cubicBezTo>
                  <a:pt x="151378" y="517119"/>
                  <a:pt x="152441" y="503630"/>
                  <a:pt x="154452" y="490054"/>
                </a:cubicBezTo>
                <a:cubicBezTo>
                  <a:pt x="160729" y="447778"/>
                  <a:pt x="154295" y="410871"/>
                  <a:pt x="120303" y="380117"/>
                </a:cubicBezTo>
                <a:cubicBezTo>
                  <a:pt x="94248" y="356672"/>
                  <a:pt x="84228" y="324494"/>
                  <a:pt x="88248" y="288927"/>
                </a:cubicBezTo>
                <a:cubicBezTo>
                  <a:pt x="88797" y="284476"/>
                  <a:pt x="92089" y="278628"/>
                  <a:pt x="90294" y="275731"/>
                </a:cubicBezTo>
                <a:cubicBezTo>
                  <a:pt x="63920" y="232039"/>
                  <a:pt x="99691" y="192231"/>
                  <a:pt x="98308" y="149888"/>
                </a:cubicBezTo>
                <a:cubicBezTo>
                  <a:pt x="97746" y="131193"/>
                  <a:pt x="110054" y="110938"/>
                  <a:pt x="119719" y="93220"/>
                </a:cubicBezTo>
                <a:cubicBezTo>
                  <a:pt x="132989" y="68859"/>
                  <a:pt x="145914" y="47016"/>
                  <a:pt x="136241" y="16530"/>
                </a:cubicBezTo>
                <a:lnTo>
                  <a:pt x="133480" y="1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67957E4-F168-4C9F-98D0-2E1865C9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83D9A9-D471-4D7B-B201-DE182EF2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C3722CD-FDA9-4E2E-B6C7-B6C7A21C3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Sam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0542F-2DA3-4812-B050-7CC20422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2" y="4451195"/>
            <a:ext cx="4236720" cy="1524000"/>
          </a:xfrm>
        </p:spPr>
        <p:txBody>
          <a:bodyPr>
            <a:normAutofit/>
          </a:bodyPr>
          <a:lstStyle/>
          <a:p>
            <a:r>
              <a:rPr lang="en-US"/>
              <a:t>What are grips?</a:t>
            </a:r>
          </a:p>
        </p:txBody>
      </p:sp>
      <p:pic>
        <p:nvPicPr>
          <p:cNvPr id="5" name="Picture 5" descr="The bike handle is sweat resistant and knurled, it&amp;#39;s also ergonomic for the average person&amp;#39;s hand.&#10;Description automatically generated">
            <a:extLst>
              <a:ext uri="{FF2B5EF4-FFF2-40B4-BE49-F238E27FC236}">
                <a16:creationId xmlns:a16="http://schemas.microsoft.com/office/drawing/2014/main" id="{6821F77F-DF0D-4CCF-9F5E-39EB8E56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" r="1" b="1"/>
          <a:stretch/>
        </p:blipFill>
        <p:spPr>
          <a:xfrm>
            <a:off x="1" y="2"/>
            <a:ext cx="6158724" cy="4038909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4" name="Picture 5" descr="A picture containing grass, outdoor, field, lawn&#10;&#10;Description automatically generated">
            <a:extLst>
              <a:ext uri="{FF2B5EF4-FFF2-40B4-BE49-F238E27FC236}">
                <a16:creationId xmlns:a16="http://schemas.microsoft.com/office/drawing/2014/main" id="{266CC53A-8CD5-4C65-BCE6-BD9F60BA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7" r="1" b="19376"/>
          <a:stretch/>
        </p:blipFill>
        <p:spPr>
          <a:xfrm>
            <a:off x="6163372" y="10"/>
            <a:ext cx="6028628" cy="4038328"/>
          </a:xfrm>
          <a:custGeom>
            <a:avLst/>
            <a:gdLst/>
            <a:ahLst/>
            <a:cxnLst/>
            <a:rect l="l" t="t" r="r" b="b"/>
            <a:pathLst>
              <a:path w="6000750" h="4038338">
                <a:moveTo>
                  <a:pt x="0" y="0"/>
                </a:moveTo>
                <a:lnTo>
                  <a:pt x="6000750" y="0"/>
                </a:lnTo>
                <a:lnTo>
                  <a:pt x="6000750" y="3014035"/>
                </a:lnTo>
                <a:lnTo>
                  <a:pt x="5966830" y="3028116"/>
                </a:lnTo>
                <a:cubicBezTo>
                  <a:pt x="5952443" y="3034512"/>
                  <a:pt x="5934250" y="3039750"/>
                  <a:pt x="5924081" y="3047622"/>
                </a:cubicBezTo>
                <a:cubicBezTo>
                  <a:pt x="5872250" y="3087682"/>
                  <a:pt x="5801533" y="3089841"/>
                  <a:pt x="5731624" y="3095095"/>
                </a:cubicBezTo>
                <a:cubicBezTo>
                  <a:pt x="5719354" y="3095902"/>
                  <a:pt x="5704534" y="3096694"/>
                  <a:pt x="5694549" y="3100763"/>
                </a:cubicBezTo>
                <a:cubicBezTo>
                  <a:pt x="5649454" y="3119091"/>
                  <a:pt x="5609249" y="3120675"/>
                  <a:pt x="5566282" y="3110565"/>
                </a:cubicBezTo>
                <a:cubicBezTo>
                  <a:pt x="5528993" y="3101914"/>
                  <a:pt x="5487135" y="3099578"/>
                  <a:pt x="5447800" y="3122561"/>
                </a:cubicBezTo>
                <a:cubicBezTo>
                  <a:pt x="5360376" y="3173554"/>
                  <a:pt x="5261407" y="3189562"/>
                  <a:pt x="5153053" y="3180664"/>
                </a:cubicBezTo>
                <a:cubicBezTo>
                  <a:pt x="5075663" y="3174334"/>
                  <a:pt x="5001217" y="3180991"/>
                  <a:pt x="4924781" y="3209456"/>
                </a:cubicBezTo>
                <a:cubicBezTo>
                  <a:pt x="4895391" y="3220447"/>
                  <a:pt x="4855493" y="3221608"/>
                  <a:pt x="4820364" y="3228131"/>
                </a:cubicBezTo>
                <a:cubicBezTo>
                  <a:pt x="4800480" y="3231723"/>
                  <a:pt x="4778372" y="3235065"/>
                  <a:pt x="4761902" y="3242137"/>
                </a:cubicBezTo>
                <a:cubicBezTo>
                  <a:pt x="4717897" y="3260500"/>
                  <a:pt x="4677587" y="3281733"/>
                  <a:pt x="4633202" y="3299962"/>
                </a:cubicBezTo>
                <a:cubicBezTo>
                  <a:pt x="4611860" y="3308671"/>
                  <a:pt x="4585870" y="3315400"/>
                  <a:pt x="4560907" y="3319152"/>
                </a:cubicBezTo>
                <a:cubicBezTo>
                  <a:pt x="4487147" y="3330619"/>
                  <a:pt x="4413256" y="3341162"/>
                  <a:pt x="4339486" y="3349988"/>
                </a:cubicBezTo>
                <a:cubicBezTo>
                  <a:pt x="4217749" y="3364712"/>
                  <a:pt x="4094519" y="3381727"/>
                  <a:pt x="3999196" y="3339060"/>
                </a:cubicBezTo>
                <a:cubicBezTo>
                  <a:pt x="3991419" y="3335638"/>
                  <a:pt x="3975703" y="3335236"/>
                  <a:pt x="3963458" y="3336228"/>
                </a:cubicBezTo>
                <a:cubicBezTo>
                  <a:pt x="3906915" y="3340709"/>
                  <a:pt x="3849392" y="3348538"/>
                  <a:pt x="3793244" y="3350695"/>
                </a:cubicBezTo>
                <a:cubicBezTo>
                  <a:pt x="3748320" y="3352384"/>
                  <a:pt x="3711764" y="3359110"/>
                  <a:pt x="3680534" y="3380182"/>
                </a:cubicBezTo>
                <a:cubicBezTo>
                  <a:pt x="3639690" y="3407913"/>
                  <a:pt x="3587939" y="3428136"/>
                  <a:pt x="3528420" y="3429642"/>
                </a:cubicBezTo>
                <a:cubicBezTo>
                  <a:pt x="3468933" y="3431332"/>
                  <a:pt x="3432439" y="3451266"/>
                  <a:pt x="3391383" y="3472419"/>
                </a:cubicBezTo>
                <a:cubicBezTo>
                  <a:pt x="3361528" y="3487818"/>
                  <a:pt x="3327785" y="3506605"/>
                  <a:pt x="3292964" y="3512706"/>
                </a:cubicBezTo>
                <a:cubicBezTo>
                  <a:pt x="3214060" y="3526418"/>
                  <a:pt x="3151318" y="3574267"/>
                  <a:pt x="3062201" y="3564890"/>
                </a:cubicBezTo>
                <a:cubicBezTo>
                  <a:pt x="3056279" y="3564225"/>
                  <a:pt x="3046456" y="3569403"/>
                  <a:pt x="3038377" y="3571499"/>
                </a:cubicBezTo>
                <a:cubicBezTo>
                  <a:pt x="2973700" y="3587903"/>
                  <a:pt x="2910969" y="3589865"/>
                  <a:pt x="2859478" y="3573610"/>
                </a:cubicBezTo>
                <a:cubicBezTo>
                  <a:pt x="2791993" y="3552460"/>
                  <a:pt x="2721606" y="3559482"/>
                  <a:pt x="2645189" y="3580393"/>
                </a:cubicBezTo>
                <a:cubicBezTo>
                  <a:pt x="2620649" y="3587104"/>
                  <a:pt x="2595977" y="3592890"/>
                  <a:pt x="2571005" y="3599095"/>
                </a:cubicBezTo>
                <a:cubicBezTo>
                  <a:pt x="2537264" y="3607686"/>
                  <a:pt x="2503192" y="3616514"/>
                  <a:pt x="2469455" y="3625104"/>
                </a:cubicBezTo>
                <a:cubicBezTo>
                  <a:pt x="2436782" y="3633542"/>
                  <a:pt x="2400912" y="3645078"/>
                  <a:pt x="2372944" y="3632831"/>
                </a:cubicBezTo>
                <a:cubicBezTo>
                  <a:pt x="2348857" y="3622294"/>
                  <a:pt x="2333335" y="3625831"/>
                  <a:pt x="2314679" y="3640577"/>
                </a:cubicBezTo>
                <a:cubicBezTo>
                  <a:pt x="2249913" y="3692113"/>
                  <a:pt x="2167939" y="3730244"/>
                  <a:pt x="2058974" y="3747677"/>
                </a:cubicBezTo>
                <a:cubicBezTo>
                  <a:pt x="2036537" y="3751257"/>
                  <a:pt x="2014061" y="3757106"/>
                  <a:pt x="1992327" y="3763040"/>
                </a:cubicBezTo>
                <a:cubicBezTo>
                  <a:pt x="1978998" y="3766641"/>
                  <a:pt x="1962841" y="3770835"/>
                  <a:pt x="1955347" y="3777003"/>
                </a:cubicBezTo>
                <a:cubicBezTo>
                  <a:pt x="1896888" y="3824240"/>
                  <a:pt x="1821061" y="3862060"/>
                  <a:pt x="1737354" y="3895718"/>
                </a:cubicBezTo>
                <a:cubicBezTo>
                  <a:pt x="1707383" y="3907735"/>
                  <a:pt x="1675266" y="3920058"/>
                  <a:pt x="1642029" y="3927066"/>
                </a:cubicBezTo>
                <a:cubicBezTo>
                  <a:pt x="1607367" y="3934277"/>
                  <a:pt x="1570070" y="3935822"/>
                  <a:pt x="1534084" y="3938879"/>
                </a:cubicBezTo>
                <a:cubicBezTo>
                  <a:pt x="1512864" y="3940775"/>
                  <a:pt x="1488617" y="3944422"/>
                  <a:pt x="1471073" y="3941450"/>
                </a:cubicBezTo>
                <a:cubicBezTo>
                  <a:pt x="1415484" y="3932199"/>
                  <a:pt x="1361493" y="3921398"/>
                  <a:pt x="1309076" y="3908861"/>
                </a:cubicBezTo>
                <a:cubicBezTo>
                  <a:pt x="1264195" y="3898081"/>
                  <a:pt x="1255284" y="3896899"/>
                  <a:pt x="1221530" y="3923241"/>
                </a:cubicBezTo>
                <a:cubicBezTo>
                  <a:pt x="1186779" y="3950290"/>
                  <a:pt x="1141270" y="3968301"/>
                  <a:pt x="1089816" y="3980362"/>
                </a:cubicBezTo>
                <a:cubicBezTo>
                  <a:pt x="1008387" y="3999344"/>
                  <a:pt x="926086" y="4017317"/>
                  <a:pt x="843417" y="4032700"/>
                </a:cubicBezTo>
                <a:cubicBezTo>
                  <a:pt x="768546" y="4046592"/>
                  <a:pt x="730065" y="4034711"/>
                  <a:pt x="709553" y="3998175"/>
                </a:cubicBezTo>
                <a:cubicBezTo>
                  <a:pt x="697923" y="3977931"/>
                  <a:pt x="683529" y="3956192"/>
                  <a:pt x="637024" y="3956976"/>
                </a:cubicBezTo>
                <a:cubicBezTo>
                  <a:pt x="561096" y="3958367"/>
                  <a:pt x="483055" y="3965348"/>
                  <a:pt x="439818" y="3925257"/>
                </a:cubicBezTo>
                <a:cubicBezTo>
                  <a:pt x="420898" y="3938151"/>
                  <a:pt x="409248" y="3945856"/>
                  <a:pt x="397954" y="3953509"/>
                </a:cubicBezTo>
                <a:cubicBezTo>
                  <a:pt x="366752" y="3974766"/>
                  <a:pt x="298150" y="3991730"/>
                  <a:pt x="260774" y="3982524"/>
                </a:cubicBezTo>
                <a:cubicBezTo>
                  <a:pt x="205702" y="3969233"/>
                  <a:pt x="158421" y="3979944"/>
                  <a:pt x="110748" y="4003173"/>
                </a:cubicBezTo>
                <a:cubicBezTo>
                  <a:pt x="90816" y="4012815"/>
                  <a:pt x="69989" y="4020495"/>
                  <a:pt x="48615" y="4026612"/>
                </a:cubicBezTo>
                <a:lnTo>
                  <a:pt x="0" y="4037066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E62E7F3-CD5F-4723-A576-218DC037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670F2-F32F-4003-9A26-379F2B3F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293" y="4506951"/>
            <a:ext cx="6096000" cy="17005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Grips are the way we engage with products we hold, grips need to be made of a material suited for the product. </a:t>
            </a:r>
          </a:p>
          <a:p>
            <a:endParaRPr lang="en-US" sz="1600" dirty="0"/>
          </a:p>
          <a:p>
            <a:r>
              <a:rPr lang="en-US" sz="1600" dirty="0"/>
              <a:t>For example: The grips on a bicycle's handlebar need to be sweat resistant to ensure the person's hand doesn't slip, and ergonomic suited for the average person's hand.</a:t>
            </a:r>
          </a:p>
        </p:txBody>
      </p:sp>
    </p:spTree>
    <p:extLst>
      <p:ext uri="{BB962C8B-B14F-4D97-AF65-F5344CB8AC3E}">
        <p14:creationId xmlns:p14="http://schemas.microsoft.com/office/powerpoint/2010/main" val="145619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DCD-8328-49BA-984D-B1286917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05" y="294409"/>
            <a:ext cx="9144000" cy="873990"/>
          </a:xfrm>
        </p:spPr>
        <p:txBody>
          <a:bodyPr/>
          <a:lstStyle/>
          <a:p>
            <a:r>
              <a:rPr lang="en-US" dirty="0"/>
              <a:t>Examples of grips</a:t>
            </a:r>
          </a:p>
        </p:txBody>
      </p:sp>
      <p:pic>
        <p:nvPicPr>
          <p:cNvPr id="4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2B455C07-84BC-45E6-8549-555D024DD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41" y="1142871"/>
            <a:ext cx="2000250" cy="1924050"/>
          </a:xfrm>
        </p:spPr>
      </p:pic>
      <p:pic>
        <p:nvPicPr>
          <p:cNvPr id="5" name="Picture 5" descr="A wheel and a mirror&#10;&#10;Description automatically generated">
            <a:extLst>
              <a:ext uri="{FF2B5EF4-FFF2-40B4-BE49-F238E27FC236}">
                <a16:creationId xmlns:a16="http://schemas.microsoft.com/office/drawing/2014/main" id="{9FED8903-C656-41A7-9FA2-789EB06C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844" y="1167128"/>
            <a:ext cx="2050198" cy="1929394"/>
          </a:xfrm>
          <a:prstGeom prst="rect">
            <a:avLst/>
          </a:prstGeom>
        </p:spPr>
      </p:pic>
      <p:pic>
        <p:nvPicPr>
          <p:cNvPr id="6" name="Picture 6" descr="A picture containing wooden, knife, weapon, wood&#10;&#10;Description automatically generated">
            <a:extLst>
              <a:ext uri="{FF2B5EF4-FFF2-40B4-BE49-F238E27FC236}">
                <a16:creationId xmlns:a16="http://schemas.microsoft.com/office/drawing/2014/main" id="{30B8BDD5-13E2-41A2-88A8-36EA6468E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013" y="4002001"/>
            <a:ext cx="1861789" cy="1932413"/>
          </a:xfrm>
          <a:prstGeom prst="rect">
            <a:avLst/>
          </a:prstGeom>
        </p:spPr>
      </p:pic>
      <p:pic>
        <p:nvPicPr>
          <p:cNvPr id="7" name="Picture 7" descr="A person with a racket&#10;&#10;Description automatically generated">
            <a:extLst>
              <a:ext uri="{FF2B5EF4-FFF2-40B4-BE49-F238E27FC236}">
                <a16:creationId xmlns:a16="http://schemas.microsoft.com/office/drawing/2014/main" id="{50ED75C4-D65F-4895-8CFE-A0EF981BD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9" y="4020828"/>
            <a:ext cx="1929394" cy="1929394"/>
          </a:xfrm>
          <a:prstGeom prst="rect">
            <a:avLst/>
          </a:prstGeom>
        </p:spPr>
      </p:pic>
      <p:pic>
        <p:nvPicPr>
          <p:cNvPr id="8" name="Picture 8" descr="A close up of a motorcycle&#10;&#10;Description automatically generated">
            <a:extLst>
              <a:ext uri="{FF2B5EF4-FFF2-40B4-BE49-F238E27FC236}">
                <a16:creationId xmlns:a16="http://schemas.microsoft.com/office/drawing/2014/main" id="{4861F4C3-7BD3-4D57-96DE-B5A4C24E4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864" y="4021679"/>
            <a:ext cx="2334321" cy="1927694"/>
          </a:xfrm>
          <a:prstGeom prst="rect">
            <a:avLst/>
          </a:prstGeom>
        </p:spPr>
      </p:pic>
      <p:pic>
        <p:nvPicPr>
          <p:cNvPr id="9" name="Picture 9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85CD6C2E-BC91-42AC-BF90-1C3540A82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55" y="1142631"/>
            <a:ext cx="2650273" cy="1931504"/>
          </a:xfrm>
          <a:prstGeom prst="rect">
            <a:avLst/>
          </a:prstGeom>
        </p:spPr>
      </p:pic>
      <p:pic>
        <p:nvPicPr>
          <p:cNvPr id="10" name="Picture 10" descr="A close up of an object&#10;&#10;Description automatically generated">
            <a:extLst>
              <a:ext uri="{FF2B5EF4-FFF2-40B4-BE49-F238E27FC236}">
                <a16:creationId xmlns:a16="http://schemas.microsoft.com/office/drawing/2014/main" id="{404D9D99-4166-46FF-9B08-8B8936D4A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98" y="4018156"/>
            <a:ext cx="1990493" cy="1916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E2898-15AA-4322-9994-287AD95C556C}"/>
              </a:ext>
            </a:extLst>
          </p:cNvPr>
          <p:cNvSpPr txBox="1"/>
          <p:nvPr/>
        </p:nvSpPr>
        <p:spPr>
          <a:xfrm>
            <a:off x="4594513" y="3096491"/>
            <a:ext cx="21717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This steering wheel is made from leather with grooves to keep the hands in the 10 and 2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15910-3A44-4B2B-8DC7-B222C361A657}"/>
              </a:ext>
            </a:extLst>
          </p:cNvPr>
          <p:cNvSpPr txBox="1"/>
          <p:nvPr/>
        </p:nvSpPr>
        <p:spPr>
          <a:xfrm>
            <a:off x="8582025" y="6018935"/>
            <a:ext cx="24228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handle is made from leather with dividers to ensure the fingers don’t slip.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31162-A435-4E87-AFBA-3D7C90327379}"/>
              </a:ext>
            </a:extLst>
          </p:cNvPr>
          <p:cNvSpPr txBox="1"/>
          <p:nvPr/>
        </p:nvSpPr>
        <p:spPr>
          <a:xfrm>
            <a:off x="5971307" y="5936673"/>
            <a:ext cx="2076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knife has a plastic grip with a curve at the end to ensure the hand doesn't slip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A1777-0374-4252-AF64-C1E400EF6FEE}"/>
              </a:ext>
            </a:extLst>
          </p:cNvPr>
          <p:cNvSpPr txBox="1"/>
          <p:nvPr/>
        </p:nvSpPr>
        <p:spPr>
          <a:xfrm>
            <a:off x="3334616" y="6062230"/>
            <a:ext cx="1981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baseball bat has a carbon fiber grip with dividers to ensure the fingers don’t slip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42A2C-E86C-48AC-91CA-E802DBAF50F4}"/>
              </a:ext>
            </a:extLst>
          </p:cNvPr>
          <p:cNvSpPr txBox="1"/>
          <p:nvPr/>
        </p:nvSpPr>
        <p:spPr>
          <a:xfrm>
            <a:off x="8257309" y="3165764"/>
            <a:ext cx="26652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football is made from leather with a plastic finger-grip at the 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CDC75-DABD-4A35-AB92-67252013C4D5}"/>
              </a:ext>
            </a:extLst>
          </p:cNvPr>
          <p:cNvSpPr txBox="1"/>
          <p:nvPr/>
        </p:nvSpPr>
        <p:spPr>
          <a:xfrm>
            <a:off x="607002" y="3239366"/>
            <a:ext cx="20418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pencil is fitted with plastic grips with finger indents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1F78A-7425-43DB-8E34-AF50ACB62274}"/>
              </a:ext>
            </a:extLst>
          </p:cNvPr>
          <p:cNvSpPr txBox="1"/>
          <p:nvPr/>
        </p:nvSpPr>
        <p:spPr>
          <a:xfrm>
            <a:off x="628650" y="6109855"/>
            <a:ext cx="19292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This tennis racquet has a rubber grip.</a:t>
            </a:r>
          </a:p>
        </p:txBody>
      </p:sp>
    </p:spTree>
    <p:extLst>
      <p:ext uri="{BB962C8B-B14F-4D97-AF65-F5344CB8AC3E}">
        <p14:creationId xmlns:p14="http://schemas.microsoft.com/office/powerpoint/2010/main" val="236070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95AE5-0498-4586-8958-5D20DC12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5" y="450272"/>
            <a:ext cx="9144000" cy="1263649"/>
          </a:xfrm>
        </p:spPr>
        <p:txBody>
          <a:bodyPr>
            <a:normAutofit/>
          </a:bodyPr>
          <a:lstStyle/>
          <a:p>
            <a:r>
              <a:rPr lang="en-US" dirty="0"/>
              <a:t>Materials used for grips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38C9-E91D-4CF3-9E13-3C24ED4D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9" y="2638487"/>
            <a:ext cx="7377546" cy="3994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Rubber – Slip resistant, short life span, water resistant, flexible, cheap.</a:t>
            </a:r>
          </a:p>
          <a:p>
            <a:r>
              <a:rPr lang="en-US" sz="1800" dirty="0"/>
              <a:t>Leather – Comfortable, long life span, flexible, water resistant, expensive.</a:t>
            </a:r>
          </a:p>
          <a:p>
            <a:r>
              <a:rPr lang="en-US" sz="1800" dirty="0"/>
              <a:t>Plastic - Durable, cheap, light weight, rigid, water resistant.</a:t>
            </a:r>
          </a:p>
          <a:p>
            <a:r>
              <a:rPr lang="en-US" sz="1800" dirty="0"/>
              <a:t>Carbon Fiber - Strong, light weight, long life span, </a:t>
            </a:r>
            <a:r>
              <a:rPr lang="en-US" sz="1800"/>
              <a:t>rigid, water resistant, slip resistant.</a:t>
            </a:r>
          </a:p>
          <a:p>
            <a:r>
              <a:rPr lang="en-US" sz="1800" dirty="0"/>
              <a:t>Wood - Expensive, strong, rigid, water resistant, durable.</a:t>
            </a:r>
          </a:p>
          <a:p>
            <a:r>
              <a:rPr lang="en-US" sz="1800" dirty="0"/>
              <a:t>Foam – Short life span, cheap, not water resistant, flexible, comfortable.</a:t>
            </a:r>
          </a:p>
          <a:p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18270-0F16-49AA-BBF6-AB37F59F3B09}"/>
              </a:ext>
            </a:extLst>
          </p:cNvPr>
          <p:cNvSpPr txBox="1"/>
          <p:nvPr/>
        </p:nvSpPr>
        <p:spPr>
          <a:xfrm>
            <a:off x="331073" y="1715248"/>
            <a:ext cx="7030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Grips can be made from many materials, each suited to the product but each have their pros and cons.</a:t>
            </a:r>
          </a:p>
        </p:txBody>
      </p:sp>
      <p:pic>
        <p:nvPicPr>
          <p:cNvPr id="5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F0FF6507-85CD-486F-BFEA-1D195889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55" y="451624"/>
            <a:ext cx="3349081" cy="2284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32569-0735-45EB-A370-EB7E78B6952D}"/>
              </a:ext>
            </a:extLst>
          </p:cNvPr>
          <p:cNvSpPr txBox="1"/>
          <p:nvPr/>
        </p:nvSpPr>
        <p:spPr>
          <a:xfrm>
            <a:off x="7939669" y="2810107"/>
            <a:ext cx="36538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Assorted gun grips made from rubber, leather and carbon fiber.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013DB8-B114-4822-B726-7AE051C5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539" y="3640408"/>
            <a:ext cx="2878407" cy="1798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0FEDA-0C29-4AEC-BBCE-29C28616493B}"/>
              </a:ext>
            </a:extLst>
          </p:cNvPr>
          <p:cNvSpPr txBox="1"/>
          <p:nvPr/>
        </p:nvSpPr>
        <p:spPr>
          <a:xfrm>
            <a:off x="8116230" y="5681546"/>
            <a:ext cx="2938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Two foam bicycle grips.</a:t>
            </a:r>
          </a:p>
        </p:txBody>
      </p:sp>
    </p:spTree>
    <p:extLst>
      <p:ext uri="{BB962C8B-B14F-4D97-AF65-F5344CB8AC3E}">
        <p14:creationId xmlns:p14="http://schemas.microsoft.com/office/powerpoint/2010/main" val="19179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13F2-96D4-4442-8C8D-0F59238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6978"/>
            <a:ext cx="9144000" cy="1263649"/>
          </a:xfrm>
        </p:spPr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52A7-5466-4D27-850E-3452DDDF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73" y="1879233"/>
            <a:ext cx="5947318" cy="3584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ea typeface="+mn-lt"/>
                <a:cs typeface="+mn-lt"/>
              </a:rPr>
              <a:t>Ergonomics is the study of how equipment and parts can be arranged in the most efficient and comfortable way.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Ergonomics is important in preventing accidents from occurring, and in the everyday comfortable and convenient use of products.</a:t>
            </a:r>
            <a:endParaRPr lang="en-US" sz="2600" dirty="0"/>
          </a:p>
        </p:txBody>
      </p:sp>
      <p:pic>
        <p:nvPicPr>
          <p:cNvPr id="4" name="Picture 4" descr="A person on a computer keyboard&#10;&#10;Description automatically generated">
            <a:extLst>
              <a:ext uri="{FF2B5EF4-FFF2-40B4-BE49-F238E27FC236}">
                <a16:creationId xmlns:a16="http://schemas.microsoft.com/office/drawing/2014/main" id="{C00A5488-4012-46B7-8226-65E48553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30" y="310247"/>
            <a:ext cx="4232818" cy="2477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690A1-AD76-47DC-BF51-9EB2EC03D6E3}"/>
              </a:ext>
            </a:extLst>
          </p:cNvPr>
          <p:cNvSpPr txBox="1"/>
          <p:nvPr/>
        </p:nvSpPr>
        <p:spPr>
          <a:xfrm>
            <a:off x="6612717" y="2907232"/>
            <a:ext cx="44608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This keyboard is curved, ergonomically for the person's hands. </a:t>
            </a:r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27346F-1C80-4B3C-AD5E-57179799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741" y="3885160"/>
            <a:ext cx="3421567" cy="1801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56C9D-21A5-4E33-9005-B23F4C05E500}"/>
              </a:ext>
            </a:extLst>
          </p:cNvPr>
          <p:cNvSpPr txBox="1"/>
          <p:nvPr/>
        </p:nvSpPr>
        <p:spPr>
          <a:xfrm>
            <a:off x="7428571" y="5932449"/>
            <a:ext cx="2817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C8D62-51E7-4634-877B-C1A238A014E8}"/>
              </a:ext>
            </a:extLst>
          </p:cNvPr>
          <p:cNvSpPr txBox="1"/>
          <p:nvPr/>
        </p:nvSpPr>
        <p:spPr>
          <a:xfrm>
            <a:off x="6902372" y="5935933"/>
            <a:ext cx="37932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This mouse is ergonomically made, fitted for the person's hand.</a:t>
            </a:r>
          </a:p>
        </p:txBody>
      </p:sp>
    </p:spTree>
    <p:extLst>
      <p:ext uri="{BB962C8B-B14F-4D97-AF65-F5344CB8AC3E}">
        <p14:creationId xmlns:p14="http://schemas.microsoft.com/office/powerpoint/2010/main" val="335513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949E-8BDE-49D8-96DB-CD963DB2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6340"/>
            <a:ext cx="9144000" cy="1263649"/>
          </a:xfrm>
        </p:spPr>
        <p:txBody>
          <a:bodyPr/>
          <a:lstStyle/>
          <a:p>
            <a:r>
              <a:rPr lang="en-US" dirty="0"/>
              <a:t>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60A9-FCD3-40F8-BA99-898CF023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99094"/>
            <a:ext cx="7126432" cy="3996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Traction is the adhesive friction of a body on some surface.</a:t>
            </a:r>
          </a:p>
          <a:p>
            <a:endParaRPr lang="en-US" dirty="0"/>
          </a:p>
          <a:p>
            <a:r>
              <a:rPr lang="en-US" dirty="0"/>
              <a:t>Traction is a vital application of grip.</a:t>
            </a:r>
          </a:p>
          <a:p>
            <a:endParaRPr lang="en-US" dirty="0"/>
          </a:p>
          <a:p>
            <a:r>
              <a:rPr lang="en-US"/>
              <a:t>Surfaces can be knurled,dimpled and finger indents can all be applied to </a:t>
            </a:r>
            <a:r>
              <a:rPr lang="en-US" dirty="0"/>
              <a:t>help with traction.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DCABF-46C7-4434-A010-93E7E75B96A3}"/>
              </a:ext>
            </a:extLst>
          </p:cNvPr>
          <p:cNvSpPr txBox="1"/>
          <p:nvPr/>
        </p:nvSpPr>
        <p:spPr>
          <a:xfrm>
            <a:off x="8837468" y="33424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My own SolidWorks.</a:t>
            </a: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790C5C9-0B9E-4D1E-AE7B-5BCFBD1C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258" y="746170"/>
            <a:ext cx="1711713" cy="2714657"/>
          </a:xfrm>
          <a:prstGeom prst="rect">
            <a:avLst/>
          </a:prstGeom>
        </p:spPr>
      </p:pic>
      <p:pic>
        <p:nvPicPr>
          <p:cNvPr id="6" name="Picture 6" descr="A picture containing table, computer, sitting, keyboard&#10;&#10;Description automatically generated">
            <a:extLst>
              <a:ext uri="{FF2B5EF4-FFF2-40B4-BE49-F238E27FC236}">
                <a16:creationId xmlns:a16="http://schemas.microsoft.com/office/drawing/2014/main" id="{DAA82217-1DC4-474C-B8A4-48FCC337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86" y="825259"/>
            <a:ext cx="1616389" cy="2999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F1C90-694D-4F24-B7FC-4CBC89555E16}"/>
              </a:ext>
            </a:extLst>
          </p:cNvPr>
          <p:cNvSpPr txBox="1"/>
          <p:nvPr/>
        </p:nvSpPr>
        <p:spPr>
          <a:xfrm>
            <a:off x="8461089" y="3433222"/>
            <a:ext cx="15909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 hammer with a knurled grip.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07534-6206-4D86-8C6D-FB0BC49EDBB6}"/>
              </a:ext>
            </a:extLst>
          </p:cNvPr>
          <p:cNvSpPr txBox="1"/>
          <p:nvPr/>
        </p:nvSpPr>
        <p:spPr>
          <a:xfrm>
            <a:off x="10303471" y="3954465"/>
            <a:ext cx="18882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 torch with a dimpled grip</a:t>
            </a:r>
          </a:p>
        </p:txBody>
      </p:sp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8EB386E1-B0DE-43A7-B68C-749137302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626" y="3954261"/>
            <a:ext cx="1722410" cy="2860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7E12A-42B9-4AAA-B187-AAE8E9E483E2}"/>
              </a:ext>
            </a:extLst>
          </p:cNvPr>
          <p:cNvSpPr txBox="1"/>
          <p:nvPr/>
        </p:nvSpPr>
        <p:spPr>
          <a:xfrm>
            <a:off x="10173419" y="6190890"/>
            <a:ext cx="19668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A camera grip with finger indents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65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B468-77FE-4D36-AFA9-B258B63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61" y="334537"/>
            <a:ext cx="5742879" cy="1263649"/>
          </a:xfrm>
        </p:spPr>
        <p:txBody>
          <a:bodyPr/>
          <a:lstStyle/>
          <a:p>
            <a:r>
              <a:rPr lang="en-US"/>
              <a:t>My sketching of grips.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87530C-A092-42F1-BA5A-C5AFCC10C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63" y="1719145"/>
            <a:ext cx="7664180" cy="4850781"/>
          </a:xfrm>
        </p:spPr>
      </p:pic>
    </p:spTree>
    <p:extLst>
      <p:ext uri="{BB962C8B-B14F-4D97-AF65-F5344CB8AC3E}">
        <p14:creationId xmlns:p14="http://schemas.microsoft.com/office/powerpoint/2010/main" val="280689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8F8E4-D581-4BE0-9DA9-46BE5084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9"/>
            <a:ext cx="5334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600"/>
              <a:t>Thanks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4D28-1A37-4741-A284-10841AEC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610" y="4005145"/>
            <a:ext cx="4102023" cy="198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Hope you enjoyed my presentation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6D5C17E-5937-4846-B562-C05CCB3E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698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_2SEEDS">
      <a:dk1>
        <a:srgbClr val="000000"/>
      </a:dk1>
      <a:lt1>
        <a:srgbClr val="FFFFFF"/>
      </a:lt1>
      <a:dk2>
        <a:srgbClr val="1B2C2F"/>
      </a:dk2>
      <a:lt2>
        <a:srgbClr val="F3F0F3"/>
      </a:lt2>
      <a:accent1>
        <a:srgbClr val="3CB714"/>
      </a:accent1>
      <a:accent2>
        <a:srgbClr val="7FB01F"/>
      </a:accent2>
      <a:accent3>
        <a:srgbClr val="21B73A"/>
      </a:accent3>
      <a:accent4>
        <a:srgbClr val="7025D7"/>
      </a:accent4>
      <a:accent5>
        <a:srgbClr val="C729E7"/>
      </a:accent5>
      <a:accent6>
        <a:srgbClr val="D517A5"/>
      </a:accent6>
      <a:hlink>
        <a:srgbClr val="9F3F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36C70C7FBB942A43825D5539AAE85" ma:contentTypeVersion="13" ma:contentTypeDescription="Create a new document." ma:contentTypeScope="" ma:versionID="c01463e646a78ae9e01af3f3e9db5adf">
  <xsd:schema xmlns:xsd="http://www.w3.org/2001/XMLSchema" xmlns:xs="http://www.w3.org/2001/XMLSchema" xmlns:p="http://schemas.microsoft.com/office/2006/metadata/properties" xmlns:ns2="1beda088-a53f-4d1f-ad33-0ffab6d84401" xmlns:ns3="c8e5e928-2d86-4547-9f49-eb2e40956fd4" targetNamespace="http://schemas.microsoft.com/office/2006/metadata/properties" ma:root="true" ma:fieldsID="b605172c3daffcffee3232b0df93d9d3" ns2:_="" ns3:_="">
    <xsd:import namespace="1beda088-a53f-4d1f-ad33-0ffab6d84401"/>
    <xsd:import namespace="c8e5e928-2d86-4547-9f49-eb2e40956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da088-a53f-4d1f-ad33-0ffab6d84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928-2d86-4547-9f49-eb2e40956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beda088-a53f-4d1f-ad33-0ffab6d84401" xsi:nil="true"/>
  </documentManagement>
</p:properties>
</file>

<file path=customXml/itemProps1.xml><?xml version="1.0" encoding="utf-8"?>
<ds:datastoreItem xmlns:ds="http://schemas.openxmlformats.org/officeDocument/2006/customXml" ds:itemID="{4989109D-0001-40C1-844C-8A41B8D25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da088-a53f-4d1f-ad33-0ffab6d84401"/>
    <ds:schemaRef ds:uri="c8e5e928-2d86-4547-9f49-eb2e40956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47E9AD-58DC-45C3-873A-214A3A084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4AC1F-779F-40AE-9121-F33DBBA90EEE}">
  <ds:schemaRefs>
    <ds:schemaRef ds:uri="http://schemas.microsoft.com/office/2006/metadata/properties"/>
    <ds:schemaRef ds:uri="http://schemas.microsoft.com/office/infopath/2007/PartnerControls"/>
    <ds:schemaRef ds:uri="1beda088-a53f-4d1f-ad33-0ffab6d844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440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Verdana Pro</vt:lpstr>
      <vt:lpstr>Verdana Pro Cond SemiBold</vt:lpstr>
      <vt:lpstr>TornVTI</vt:lpstr>
      <vt:lpstr>Grips</vt:lpstr>
      <vt:lpstr>What are grips?</vt:lpstr>
      <vt:lpstr>Examples of grips</vt:lpstr>
      <vt:lpstr>Materials used for grips</vt:lpstr>
      <vt:lpstr>Ergonomics</vt:lpstr>
      <vt:lpstr>Traction</vt:lpstr>
      <vt:lpstr>My sketching of grips.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Timmins</dc:creator>
  <cp:lastModifiedBy>John Kilgannon</cp:lastModifiedBy>
  <cp:revision>513</cp:revision>
  <dcterms:created xsi:type="dcterms:W3CDTF">2020-12-08T13:48:58Z</dcterms:created>
  <dcterms:modified xsi:type="dcterms:W3CDTF">2020-12-15T15:44:23Z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0x01010030036C70C7FBB942A43825D5539AAE85</vt:lpwstr>
  </property>
</Properties>
</file>